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  <p:sldMasterId id="2147484001" r:id="rId2"/>
  </p:sldMasterIdLst>
  <p:notesMasterIdLst>
    <p:notesMasterId r:id="rId12"/>
  </p:notesMasterIdLst>
  <p:sldIdLst>
    <p:sldId id="262" r:id="rId3"/>
    <p:sldId id="291" r:id="rId4"/>
    <p:sldId id="270" r:id="rId5"/>
    <p:sldId id="292" r:id="rId6"/>
    <p:sldId id="295" r:id="rId7"/>
    <p:sldId id="296" r:id="rId8"/>
    <p:sldId id="294" r:id="rId9"/>
    <p:sldId id="278" r:id="rId10"/>
    <p:sldId id="26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49D1A1-F38A-4102-B582-E712346FA7F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925522-3512-4DAA-AD61-9BBF95206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4484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6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3/5/2018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2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0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3" y="1842964"/>
            <a:ext cx="7099634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85" y="1842964"/>
            <a:ext cx="709963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00575"/>
            <a:ext cx="3858492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13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62" y="705498"/>
            <a:ext cx="3858492" cy="457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498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01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1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1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300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43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6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3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5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2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3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708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8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3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4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2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6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7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379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9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382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78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1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5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99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0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0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761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0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0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572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208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437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4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714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75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55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1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>
                <a:solidFill>
                  <a:srgbClr val="FFFFFF"/>
                </a:solidFill>
              </a:rPr>
              <a:pPr/>
              <a:t>3/5/2018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Optional Tagline Goes Here 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>
                <a:solidFill>
                  <a:srgbClr val="FFFFFF"/>
                </a:solidFill>
              </a:rPr>
              <a:t>  mndot.gov/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5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</a:t>
            </a:r>
            <a:r>
              <a:rPr lang="en-US" dirty="0" smtClean="0">
                <a:solidFill>
                  <a:srgbClr val="003865"/>
                </a:solidFill>
              </a:rPr>
              <a:t> |  mndot.gov/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630936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5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080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691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DE53F07-82BB-4844-8A9A-B31AFF89ABFB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F8B41B2-269B-491B-A754-631977528C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16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>
                <a:solidFill>
                  <a:srgbClr val="000000"/>
                </a:solidFill>
              </a:rPr>
              <a:pPr/>
              <a:t>3/5/2018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Optional Tagline Goes Here </a:t>
            </a:r>
            <a:r>
              <a:rPr lang="en-US" dirty="0" smtClean="0">
                <a:solidFill>
                  <a:srgbClr val="003865"/>
                </a:solidFill>
              </a:rPr>
              <a:t>|</a:t>
            </a:r>
            <a:r>
              <a:rPr lang="en-US" dirty="0" smtClean="0">
                <a:solidFill>
                  <a:srgbClr val="000000"/>
                </a:solidFill>
              </a:rPr>
              <a:t> mn.gov/websiteurl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  <p:sldLayoutId id="2147484019" r:id="rId18"/>
    <p:sldLayoutId id="2147484020" r:id="rId19"/>
    <p:sldLayoutId id="2147484021" r:id="rId20"/>
    <p:sldLayoutId id="2147484022" r:id="rId21"/>
    <p:sldLayoutId id="2147484023" r:id="rId22"/>
    <p:sldLayoutId id="2147484024" r:id="rId23"/>
    <p:sldLayoutId id="2147484025" r:id="rId24"/>
    <p:sldLayoutId id="2147484026" r:id="rId25"/>
    <p:sldLayoutId id="2147484027" r:id="rId26"/>
    <p:sldLayoutId id="2147484028" r:id="rId27"/>
    <p:sldLayoutId id="2147484029" r:id="rId28"/>
    <p:sldLayoutId id="2147484030" r:id="rId29"/>
    <p:sldLayoutId id="2147484031" r:id="rId30"/>
    <p:sldLayoutId id="2147484032" r:id="rId31"/>
    <p:sldLayoutId id="2147484033" r:id="rId32"/>
    <p:sldLayoutId id="2147484034" r:id="rId33"/>
    <p:sldLayoutId id="2147484035" r:id="rId34"/>
    <p:sldLayoutId id="2147484036" r:id="rId35"/>
    <p:sldLayoutId id="2147484037" r:id="rId36"/>
    <p:sldLayoutId id="2147484038" r:id="rId37"/>
    <p:sldLayoutId id="2147484039" r:id="rId38"/>
    <p:sldLayoutId id="2147484040" r:id="rId39"/>
    <p:sldLayoutId id="2147484041" r:id="rId40"/>
    <p:sldLayoutId id="2147484042" r:id="rId41"/>
    <p:sldLayoutId id="2147484043" r:id="rId42"/>
    <p:sldLayoutId id="2147484044" r:id="rId43"/>
    <p:sldLayoutId id="2147484045" r:id="rId44"/>
    <p:sldLayoutId id="2147484046" r:id="rId45"/>
    <p:sldLayoutId id="2147484047" r:id="rId46"/>
    <p:sldLayoutId id="2147484048" r:id="rId47"/>
    <p:sldLayoutId id="2147484049" r:id="rId48"/>
    <p:sldLayoutId id="2147484050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0" y="4188564"/>
            <a:ext cx="12192000" cy="1456320"/>
          </a:xfr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Federal </a:t>
            </a:r>
            <a:r>
              <a:rPr lang="en-US" dirty="0" smtClean="0"/>
              <a:t>Infrastructure Plan: </a:t>
            </a:r>
            <a:r>
              <a:rPr lang="en-US" dirty="0" smtClean="0"/>
              <a:t>March 7,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02467" y="6174658"/>
            <a:ext cx="6587067" cy="683342"/>
          </a:xfrm>
        </p:spPr>
        <p:txBody>
          <a:bodyPr/>
          <a:lstStyle/>
          <a:p>
            <a:r>
              <a:rPr lang="en-US" dirty="0" smtClean="0"/>
              <a:t>Serge Phillips, </a:t>
            </a:r>
            <a:r>
              <a:rPr lang="en-US" dirty="0" err="1" smtClean="0"/>
              <a:t>MnDOT</a:t>
            </a:r>
            <a:r>
              <a:rPr lang="en-US" dirty="0" smtClean="0"/>
              <a:t> Federal Relations Manager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93" y="1247775"/>
            <a:ext cx="6458414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latin typeface="+mn-lt"/>
              </a:rPr>
              <a:t>Topics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9"/>
            <a:ext cx="8600769" cy="4725122"/>
          </a:xfrm>
        </p:spPr>
        <p:txBody>
          <a:bodyPr>
            <a:normAutofit/>
          </a:bodyPr>
          <a:lstStyle/>
          <a:p>
            <a:endParaRPr lang="en-US" altLang="en-US" sz="3200" dirty="0"/>
          </a:p>
          <a:p>
            <a:r>
              <a:rPr lang="en-US" altLang="en-US" sz="3200" dirty="0" smtClean="0"/>
              <a:t>FY 2018 Federal Spending Update </a:t>
            </a:r>
          </a:p>
          <a:p>
            <a:r>
              <a:rPr lang="en-US" altLang="en-US" sz="3200" dirty="0" smtClean="0"/>
              <a:t>Trump Administration Infrastructure Plan</a:t>
            </a:r>
          </a:p>
          <a:p>
            <a:pPr lvl="1"/>
            <a:r>
              <a:rPr lang="en-US" altLang="en-US" sz="2800" dirty="0" smtClean="0"/>
              <a:t>Funding </a:t>
            </a:r>
          </a:p>
          <a:p>
            <a:pPr lvl="1"/>
            <a:r>
              <a:rPr lang="en-US" altLang="en-US" sz="2800" dirty="0" smtClean="0"/>
              <a:t>Leverage</a:t>
            </a:r>
          </a:p>
          <a:p>
            <a:pPr lvl="1"/>
            <a:r>
              <a:rPr lang="en-US" altLang="en-US" sz="2800" dirty="0" smtClean="0"/>
              <a:t>Existing Program Changes</a:t>
            </a:r>
          </a:p>
          <a:p>
            <a:pPr marL="0" indent="0">
              <a:buNone/>
            </a:pPr>
            <a:endParaRPr lang="en-US" altLang="en-US" sz="3200" dirty="0" smtClean="0"/>
          </a:p>
          <a:p>
            <a:pPr marL="0" indent="0">
              <a:buNone/>
            </a:pPr>
            <a:endParaRPr lang="en-US" alt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FY2018 Federal Spending Update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9"/>
            <a:ext cx="8600769" cy="4725122"/>
          </a:xfrm>
        </p:spPr>
        <p:txBody>
          <a:bodyPr>
            <a:normAutofit/>
          </a:bodyPr>
          <a:lstStyle/>
          <a:p>
            <a:pPr marL="109537" lvl="0" indent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F5F"/>
              </a:buClr>
              <a:buSzPct val="68000"/>
              <a:buNone/>
              <a:defRPr/>
            </a:pPr>
            <a:endParaRPr lang="en-US" sz="3200" dirty="0"/>
          </a:p>
          <a:p>
            <a:r>
              <a:rPr lang="en-US" altLang="en-US" dirty="0" smtClean="0"/>
              <a:t>Current Funding Expires March 23, 2018</a:t>
            </a:r>
          </a:p>
          <a:p>
            <a:r>
              <a:rPr lang="en-US" altLang="en-US" dirty="0" smtClean="0"/>
              <a:t>Spending </a:t>
            </a:r>
            <a:r>
              <a:rPr lang="en-US" altLang="en-US" dirty="0" smtClean="0"/>
              <a:t>Caps for FY2018 &amp; </a:t>
            </a:r>
            <a:r>
              <a:rPr lang="en-US" altLang="en-US" dirty="0" smtClean="0"/>
              <a:t>2019 – Big Increases</a:t>
            </a:r>
          </a:p>
          <a:p>
            <a:r>
              <a:rPr lang="en-US" altLang="en-US" dirty="0" smtClean="0"/>
              <a:t>Transportation and Housing Subcommittee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Discretionary </a:t>
            </a:r>
            <a:r>
              <a:rPr lang="en-US" altLang="en-US" dirty="0" smtClean="0"/>
              <a:t>Grant Programs (TIGER, New </a:t>
            </a:r>
            <a:r>
              <a:rPr lang="en-US" altLang="en-US" dirty="0" smtClean="0"/>
              <a:t>Starts, Rail)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$10 billion per year for “Infrastructure”</a:t>
            </a:r>
          </a:p>
          <a:p>
            <a:r>
              <a:rPr lang="en-US" altLang="en-US" dirty="0" smtClean="0"/>
              <a:t>President’s Budget for </a:t>
            </a:r>
            <a:r>
              <a:rPr lang="en-US" altLang="en-US" dirty="0" smtClean="0"/>
              <a:t>FY2019 </a:t>
            </a:r>
            <a:r>
              <a:rPr lang="en-US" altLang="en-US" dirty="0" smtClean="0"/>
              <a:t>includes Infrastructure Plan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/>
              <a:t>Trump Administration Infrastructure Plan: Funding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9"/>
            <a:ext cx="8600769" cy="4725122"/>
          </a:xfrm>
        </p:spPr>
        <p:txBody>
          <a:bodyPr>
            <a:normAutofit fontScale="70000" lnSpcReduction="20000"/>
          </a:bodyPr>
          <a:lstStyle/>
          <a:p>
            <a:pPr marL="2171700" lvl="4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0" lvl="3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$200 billion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federal infrastructure funding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- to leverage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$1.5 trillion over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the next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10 years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u="sng" dirty="0" smtClean="0">
                <a:latin typeface="Calibri" panose="020F0502020204030204" pitchFamily="34" charset="0"/>
                <a:ea typeface="Calibri" panose="020F0502020204030204" pitchFamily="34" charset="0"/>
              </a:rPr>
              <a:t>$200 Billion Breakdown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                                      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Incentive Grants to States/Local Governments                          $100 Bill.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Infrastructure Assistance for Rural Areas                                    $  50 Bill.  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Transformative Projects (Competitive Large-scale projects)    $ 20 Bill.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Federal Credit Programs				    $14 Bill.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Other Loan endowments &amp; interest payback assistance        </a:t>
            </a:r>
            <a:r>
              <a:rPr lang="en-US" sz="2800" u="sng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$16 Bill. 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b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            		</a:t>
            </a:r>
            <a:r>
              <a:rPr lang="en-US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Total:                                              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      $200 Bill.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/>
              <a:t>Trump Administration Infrastructure Plan: Funding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9"/>
            <a:ext cx="8600769" cy="4725122"/>
          </a:xfrm>
        </p:spPr>
        <p:txBody>
          <a:bodyPr>
            <a:normAutofit fontScale="77500" lnSpcReduction="20000"/>
          </a:bodyPr>
          <a:lstStyle/>
          <a:p>
            <a:pPr marL="109537" lvl="0" indent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F5F"/>
              </a:buClr>
              <a:buSzPct val="68000"/>
              <a:buNone/>
              <a:defRPr/>
            </a:pPr>
            <a:endParaRPr lang="en-US" sz="3200" dirty="0"/>
          </a:p>
          <a:p>
            <a:r>
              <a:rPr lang="en-US" altLang="en-US" dirty="0" smtClean="0"/>
              <a:t>Incentive Grants: $100 billion – USDOT/EPA/Corps of Engineers</a:t>
            </a:r>
          </a:p>
          <a:p>
            <a:pPr lvl="1"/>
            <a:r>
              <a:rPr lang="en-US" altLang="en-US" dirty="0" smtClean="0"/>
              <a:t>Competitive awards to spur additional investment, capped at 20% of project cost</a:t>
            </a:r>
          </a:p>
          <a:p>
            <a:pPr lvl="0">
              <a:buClr>
                <a:srgbClr val="003865"/>
              </a:buClr>
            </a:pPr>
            <a:r>
              <a:rPr lang="en-US" altLang="en-US" dirty="0" smtClean="0">
                <a:solidFill>
                  <a:srgbClr val="003865"/>
                </a:solidFill>
              </a:rPr>
              <a:t>Rural Areas: $50 </a:t>
            </a:r>
            <a:r>
              <a:rPr lang="en-US" altLang="en-US" dirty="0">
                <a:solidFill>
                  <a:srgbClr val="003865"/>
                </a:solidFill>
              </a:rPr>
              <a:t>billion – </a:t>
            </a:r>
            <a:r>
              <a:rPr lang="en-US" altLang="en-US" dirty="0" smtClean="0">
                <a:solidFill>
                  <a:srgbClr val="003865"/>
                </a:solidFill>
              </a:rPr>
              <a:t>$ 40 billion to states via formula	</a:t>
            </a:r>
          </a:p>
          <a:p>
            <a:pPr lvl="1">
              <a:buClr>
                <a:srgbClr val="003865"/>
              </a:buClr>
            </a:pPr>
            <a:r>
              <a:rPr lang="en-US" altLang="en-US" dirty="0" smtClean="0">
                <a:solidFill>
                  <a:srgbClr val="003865"/>
                </a:solidFill>
              </a:rPr>
              <a:t>$1.2 billion for Minnesota over 10 years</a:t>
            </a:r>
          </a:p>
          <a:p>
            <a:pPr lvl="1">
              <a:buClr>
                <a:srgbClr val="003865"/>
              </a:buClr>
            </a:pPr>
            <a:r>
              <a:rPr lang="en-US" altLang="en-US" dirty="0" smtClean="0">
                <a:solidFill>
                  <a:srgbClr val="003865"/>
                </a:solidFill>
              </a:rPr>
              <a:t>Fast start-up: “Placeholder” for $40 billion in FY 2019</a:t>
            </a:r>
          </a:p>
          <a:p>
            <a:pPr lvl="0">
              <a:buClr>
                <a:srgbClr val="003865"/>
              </a:buClr>
            </a:pPr>
            <a:r>
              <a:rPr lang="en-US" altLang="en-US" dirty="0" smtClean="0">
                <a:solidFill>
                  <a:srgbClr val="003865"/>
                </a:solidFill>
              </a:rPr>
              <a:t>Transformative Projects: $20 billion – Commerce </a:t>
            </a:r>
          </a:p>
          <a:p>
            <a:pPr lvl="1">
              <a:buClr>
                <a:srgbClr val="003865"/>
              </a:buClr>
            </a:pPr>
            <a:r>
              <a:rPr lang="en-US" altLang="en-US" dirty="0" smtClean="0">
                <a:solidFill>
                  <a:srgbClr val="003865"/>
                </a:solidFill>
              </a:rPr>
              <a:t>Competitive awards for projects without private sector money</a:t>
            </a:r>
            <a:r>
              <a:rPr lang="en-US" altLang="en-US" dirty="0">
                <a:solidFill>
                  <a:srgbClr val="003865"/>
                </a:solidFill>
              </a:rPr>
              <a:t> </a:t>
            </a:r>
          </a:p>
          <a:p>
            <a:pPr marL="457200" lvl="1" indent="0">
              <a:buClr>
                <a:srgbClr val="003865"/>
              </a:buClr>
              <a:buNone/>
            </a:pPr>
            <a:r>
              <a:rPr lang="en-US" altLang="en-US" dirty="0" smtClean="0">
                <a:solidFill>
                  <a:srgbClr val="003865"/>
                </a:solidFill>
              </a:rPr>
              <a:t>	</a:t>
            </a:r>
            <a:r>
              <a:rPr lang="en-US" altLang="en-US" dirty="0" err="1" smtClean="0">
                <a:solidFill>
                  <a:srgbClr val="003865"/>
                </a:solidFill>
              </a:rPr>
              <a:t>i</a:t>
            </a:r>
            <a:r>
              <a:rPr lang="en-US" altLang="en-US" dirty="0" smtClean="0">
                <a:solidFill>
                  <a:srgbClr val="003865"/>
                </a:solidFill>
              </a:rPr>
              <a:t>.  Demonstration </a:t>
            </a:r>
            <a:r>
              <a:rPr lang="en-US" altLang="en-US" dirty="0">
                <a:solidFill>
                  <a:srgbClr val="003865"/>
                </a:solidFill>
              </a:rPr>
              <a:t>track – </a:t>
            </a:r>
            <a:r>
              <a:rPr lang="en-US" altLang="en-US" dirty="0" smtClean="0">
                <a:solidFill>
                  <a:srgbClr val="003865"/>
                </a:solidFill>
              </a:rPr>
              <a:t>capped at 30</a:t>
            </a:r>
            <a:r>
              <a:rPr lang="en-US" altLang="en-US" dirty="0">
                <a:solidFill>
                  <a:srgbClr val="003865"/>
                </a:solidFill>
              </a:rPr>
              <a:t>%</a:t>
            </a:r>
          </a:p>
          <a:p>
            <a:pPr marL="457200" lvl="1" indent="0">
              <a:buClr>
                <a:srgbClr val="003865"/>
              </a:buClr>
              <a:buNone/>
            </a:pPr>
            <a:r>
              <a:rPr lang="en-US" altLang="en-US" dirty="0" smtClean="0">
                <a:solidFill>
                  <a:srgbClr val="003865"/>
                </a:solidFill>
              </a:rPr>
              <a:t>	ii.  Planning </a:t>
            </a:r>
            <a:r>
              <a:rPr lang="en-US" altLang="en-US" dirty="0">
                <a:solidFill>
                  <a:srgbClr val="003865"/>
                </a:solidFill>
              </a:rPr>
              <a:t>Track – </a:t>
            </a:r>
            <a:r>
              <a:rPr lang="en-US" altLang="en-US" dirty="0" smtClean="0">
                <a:solidFill>
                  <a:srgbClr val="003865"/>
                </a:solidFill>
              </a:rPr>
              <a:t>capped at 50</a:t>
            </a:r>
            <a:r>
              <a:rPr lang="en-US" altLang="en-US" dirty="0">
                <a:solidFill>
                  <a:srgbClr val="003865"/>
                </a:solidFill>
              </a:rPr>
              <a:t>%</a:t>
            </a:r>
          </a:p>
          <a:p>
            <a:pPr marL="457200" lvl="1" indent="0">
              <a:buClr>
                <a:srgbClr val="003865"/>
              </a:buClr>
              <a:buNone/>
            </a:pPr>
            <a:r>
              <a:rPr lang="en-US" altLang="en-US" dirty="0" smtClean="0">
                <a:solidFill>
                  <a:srgbClr val="003865"/>
                </a:solidFill>
              </a:rPr>
              <a:t>	iii.  Capital </a:t>
            </a:r>
            <a:r>
              <a:rPr lang="en-US" altLang="en-US" dirty="0">
                <a:solidFill>
                  <a:srgbClr val="003865"/>
                </a:solidFill>
              </a:rPr>
              <a:t>Construction Track – </a:t>
            </a:r>
            <a:r>
              <a:rPr lang="en-US" altLang="en-US" dirty="0" smtClean="0">
                <a:solidFill>
                  <a:srgbClr val="003865"/>
                </a:solidFill>
              </a:rPr>
              <a:t>capped at 80</a:t>
            </a:r>
            <a:r>
              <a:rPr lang="en-US" altLang="en-US" dirty="0">
                <a:solidFill>
                  <a:srgbClr val="003865"/>
                </a:solidFill>
              </a:rPr>
              <a:t>% </a:t>
            </a:r>
          </a:p>
          <a:p>
            <a:pPr lvl="1">
              <a:buClr>
                <a:srgbClr val="003865"/>
              </a:buClr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smtClean="0"/>
              <a:t>Trump Administration Infrastructure Plan: Funding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9"/>
            <a:ext cx="8600769" cy="4725122"/>
          </a:xfrm>
        </p:spPr>
        <p:txBody>
          <a:bodyPr>
            <a:normAutofit fontScale="92500" lnSpcReduction="20000"/>
          </a:bodyPr>
          <a:lstStyle/>
          <a:p>
            <a:pPr marL="109537" lvl="0" indent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F5F"/>
              </a:buClr>
              <a:buSzPct val="68000"/>
              <a:buNone/>
              <a:defRPr/>
            </a:pPr>
            <a:endParaRPr lang="en-US" sz="3200" dirty="0"/>
          </a:p>
          <a:p>
            <a:r>
              <a:rPr lang="en-US" altLang="en-US" sz="2200" dirty="0" smtClean="0"/>
              <a:t>Program Cuts to Modal Programs?</a:t>
            </a:r>
          </a:p>
          <a:p>
            <a:endParaRPr lang="en-US" altLang="en-US" sz="2200" dirty="0"/>
          </a:p>
          <a:p>
            <a:r>
              <a:rPr lang="en-US" altLang="en-US" sz="2200" dirty="0" smtClean="0"/>
              <a:t>No mention of Highway Trust Fund</a:t>
            </a:r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D.J. </a:t>
            </a:r>
            <a:r>
              <a:rPr lang="en-US" altLang="en-US" sz="2200" dirty="0" err="1" smtClean="0"/>
              <a:t>Gribbin</a:t>
            </a:r>
            <a:endParaRPr lang="en-US" altLang="en-US" sz="2200" dirty="0" smtClean="0"/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Devolution?</a:t>
            </a:r>
            <a:endParaRPr lang="en-US" altLang="en-US" sz="2200" dirty="0" smtClean="0"/>
          </a:p>
          <a:p>
            <a:pPr marL="0" indent="0">
              <a:buNone/>
            </a:pPr>
            <a:r>
              <a:rPr lang="en-US" altLang="en-US" dirty="0" smtClean="0"/>
              <a:t>							</a:t>
            </a:r>
            <a:endParaRPr lang="en-US" alt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833" y="1631229"/>
            <a:ext cx="658111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/>
              <a:t>Trump Administration Infrastructure Plan: </a:t>
            </a:r>
            <a:r>
              <a:rPr lang="en-US" dirty="0" smtClean="0"/>
              <a:t>Leverage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9"/>
            <a:ext cx="8600769" cy="4725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Federal Credit Programs:  $</a:t>
            </a:r>
            <a:r>
              <a:rPr lang="en-US" sz="2800" dirty="0" smtClean="0"/>
              <a:t>14 </a:t>
            </a:r>
            <a:r>
              <a:rPr lang="en-US" sz="2800" dirty="0" smtClean="0"/>
              <a:t>Billion into </a:t>
            </a:r>
            <a:r>
              <a:rPr lang="en-US" sz="2800" dirty="0" smtClean="0"/>
              <a:t>$1.5 </a:t>
            </a:r>
            <a:r>
              <a:rPr lang="en-US" sz="2800" dirty="0" smtClean="0"/>
              <a:t>Trillion</a:t>
            </a:r>
            <a:endParaRPr lang="en-US" sz="28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52" y="3064192"/>
            <a:ext cx="71890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Trump Administration Infrastructure Plan: </a:t>
            </a:r>
            <a:r>
              <a:rPr lang="en-US" dirty="0" smtClean="0">
                <a:solidFill>
                  <a:srgbClr val="FFFFFF"/>
                </a:solidFill>
              </a:rPr>
              <a:t>Program Changes</a:t>
            </a: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1631229"/>
            <a:ext cx="8600769" cy="47251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Highways:</a:t>
            </a:r>
          </a:p>
          <a:p>
            <a:pPr lvl="1"/>
            <a:r>
              <a:rPr lang="en-US" sz="2800" dirty="0" smtClean="0"/>
              <a:t>Toll Existing Interstate</a:t>
            </a:r>
          </a:p>
          <a:p>
            <a:pPr lvl="1"/>
            <a:r>
              <a:rPr lang="en-US" sz="2800" dirty="0" smtClean="0"/>
              <a:t>Commercialize Interstate </a:t>
            </a:r>
            <a:r>
              <a:rPr lang="en-US" sz="2800" dirty="0" smtClean="0"/>
              <a:t>Rest Areas</a:t>
            </a:r>
            <a:endParaRPr lang="en-US" sz="2800" dirty="0" smtClean="0"/>
          </a:p>
          <a:p>
            <a:pPr lvl="1"/>
            <a:r>
              <a:rPr lang="en-US" sz="2800" dirty="0" smtClean="0"/>
              <a:t>Project </a:t>
            </a:r>
            <a:r>
              <a:rPr lang="en-US" sz="2800" dirty="0" smtClean="0"/>
              <a:t>Delivery </a:t>
            </a:r>
            <a:r>
              <a:rPr lang="en-US" sz="2800" dirty="0" smtClean="0"/>
              <a:t>Provisions</a:t>
            </a:r>
          </a:p>
          <a:p>
            <a:r>
              <a:rPr lang="en-US" sz="3200" dirty="0" smtClean="0"/>
              <a:t>Mass </a:t>
            </a:r>
            <a:r>
              <a:rPr lang="en-US" sz="3200" dirty="0"/>
              <a:t>Transit</a:t>
            </a:r>
          </a:p>
          <a:p>
            <a:pPr lvl="1"/>
            <a:r>
              <a:rPr lang="en-US" sz="2800" dirty="0"/>
              <a:t>Value </a:t>
            </a:r>
            <a:r>
              <a:rPr lang="en-US" sz="2800" dirty="0" smtClean="0"/>
              <a:t>Capture </a:t>
            </a:r>
            <a:r>
              <a:rPr lang="en-US" sz="2800" dirty="0"/>
              <a:t>M</a:t>
            </a:r>
            <a:r>
              <a:rPr lang="en-US" sz="2800" dirty="0" smtClean="0"/>
              <a:t>andate </a:t>
            </a:r>
            <a:endParaRPr lang="en-US" sz="2800" dirty="0"/>
          </a:p>
          <a:p>
            <a:pPr lvl="1"/>
            <a:r>
              <a:rPr lang="en-US" sz="2800" dirty="0"/>
              <a:t>P3s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700" b="1" dirty="0" smtClean="0"/>
              <a:t>Serge Phillips</a:t>
            </a:r>
          </a:p>
          <a:p>
            <a:r>
              <a:rPr lang="en-US" sz="2200" i="1" dirty="0" smtClean="0"/>
              <a:t>Sergius.phillips@state.mn.us</a:t>
            </a:r>
          </a:p>
          <a:p>
            <a:r>
              <a:rPr lang="en-US" sz="2200" dirty="0" smtClean="0"/>
              <a:t>651-366-3075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235</Words>
  <Application>Microsoft Office PowerPoint</Application>
  <PresentationFormat>Widescreen</PresentationFormat>
  <Paragraphs>91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Franklin Gothic Book</vt:lpstr>
      <vt:lpstr>Times New Roman</vt:lpstr>
      <vt:lpstr>Wingdings</vt:lpstr>
      <vt:lpstr>Crop</vt:lpstr>
      <vt:lpstr>MN.IT</vt:lpstr>
      <vt:lpstr>Federal Infrastructure Plan: March 7, 2018</vt:lpstr>
      <vt:lpstr>Topics</vt:lpstr>
      <vt:lpstr>FY2018 Federal Spending Update</vt:lpstr>
      <vt:lpstr>Trump Administration Infrastructure Plan: Funding</vt:lpstr>
      <vt:lpstr>Trump Administration Infrastructure Plan: Funding</vt:lpstr>
      <vt:lpstr>Trump Administration Infrastructure Plan: Funding</vt:lpstr>
      <vt:lpstr>Trump Administration Infrastructure Plan: Leverage</vt:lpstr>
      <vt:lpstr>Trump Administration Infrastructure Plan: Program Changes</vt:lpstr>
      <vt:lpstr>Thank you!</vt:lpstr>
    </vt:vector>
  </TitlesOfParts>
  <Company>MnDOT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Federal Elections</dc:title>
  <dc:creator>Serge Phillips</dc:creator>
  <cp:lastModifiedBy>Phillips, Sergius (DOT)</cp:lastModifiedBy>
  <cp:revision>62</cp:revision>
  <cp:lastPrinted>2018-03-05T21:06:55Z</cp:lastPrinted>
  <dcterms:created xsi:type="dcterms:W3CDTF">2017-01-11T16:03:53Z</dcterms:created>
  <dcterms:modified xsi:type="dcterms:W3CDTF">2018-03-05T21:49:47Z</dcterms:modified>
</cp:coreProperties>
</file>